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</p:sldMasterIdLst>
  <p:sldIdLst>
    <p:sldId id="256" r:id="rId6"/>
    <p:sldId id="258" r:id="rId7"/>
    <p:sldId id="417" r:id="rId8"/>
    <p:sldId id="2859" r:id="rId9"/>
    <p:sldId id="257" r:id="rId10"/>
    <p:sldId id="2860" r:id="rId11"/>
    <p:sldId id="2861" r:id="rId12"/>
    <p:sldId id="2862" r:id="rId13"/>
    <p:sldId id="2870" r:id="rId14"/>
    <p:sldId id="2881" r:id="rId15"/>
    <p:sldId id="2880" r:id="rId16"/>
    <p:sldId id="2863" r:id="rId17"/>
    <p:sldId id="2864" r:id="rId18"/>
    <p:sldId id="2866" r:id="rId19"/>
    <p:sldId id="2865" r:id="rId20"/>
    <p:sldId id="2867" r:id="rId21"/>
    <p:sldId id="2868" r:id="rId22"/>
    <p:sldId id="2869" r:id="rId23"/>
    <p:sldId id="2872" r:id="rId24"/>
    <p:sldId id="2871" r:id="rId25"/>
    <p:sldId id="2873" r:id="rId26"/>
    <p:sldId id="2878" r:id="rId27"/>
    <p:sldId id="2874" r:id="rId28"/>
    <p:sldId id="2875" r:id="rId29"/>
    <p:sldId id="2876" r:id="rId30"/>
    <p:sldId id="2879" r:id="rId31"/>
    <p:sldId id="28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9A2F2C-9B5D-BF4E-9792-3A8A191475C1}" v="24" dt="2026-01-06T19:26:46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zef Madzo" userId="8e8aa83b-bc29-4ece-8810-0428fc0dfb88" providerId="ADAL" clId="{C34A7127-33F0-5D05-A8C2-677CA527CCD7}"/>
    <pc:docChg chg="undo custSel modSld">
      <pc:chgData name="Jozef Madzo" userId="8e8aa83b-bc29-4ece-8810-0428fc0dfb88" providerId="ADAL" clId="{C34A7127-33F0-5D05-A8C2-677CA527CCD7}" dt="2026-01-06T19:26:46.247" v="116" actId="962"/>
      <pc:docMkLst>
        <pc:docMk/>
      </pc:docMkLst>
      <pc:sldChg chg="addSp delSp modSp mod">
        <pc:chgData name="Jozef Madzo" userId="8e8aa83b-bc29-4ece-8810-0428fc0dfb88" providerId="ADAL" clId="{C34A7127-33F0-5D05-A8C2-677CA527CCD7}" dt="2026-01-06T18:52:37.134" v="10" actId="1076"/>
        <pc:sldMkLst>
          <pc:docMk/>
          <pc:sldMk cId="3613436619" sldId="257"/>
        </pc:sldMkLst>
        <pc:spChg chg="mod">
          <ac:chgData name="Jozef Madzo" userId="8e8aa83b-bc29-4ece-8810-0428fc0dfb88" providerId="ADAL" clId="{C34A7127-33F0-5D05-A8C2-677CA527CCD7}" dt="2026-01-06T18:52:25.495" v="7" actId="1076"/>
          <ac:spMkLst>
            <pc:docMk/>
            <pc:sldMk cId="3613436619" sldId="257"/>
            <ac:spMk id="4" creationId="{5050EE06-D3AF-7147-3A84-11EAD3DC0913}"/>
          </ac:spMkLst>
        </pc:spChg>
        <pc:spChg chg="mod">
          <ac:chgData name="Jozef Madzo" userId="8e8aa83b-bc29-4ece-8810-0428fc0dfb88" providerId="ADAL" clId="{C34A7127-33F0-5D05-A8C2-677CA527CCD7}" dt="2026-01-06T18:52:32.576" v="9" actId="1076"/>
          <ac:spMkLst>
            <pc:docMk/>
            <pc:sldMk cId="3613436619" sldId="257"/>
            <ac:spMk id="6" creationId="{1623D4EB-F4F6-A037-8211-6D61655EBEC1}"/>
          </ac:spMkLst>
        </pc:spChg>
        <pc:picChg chg="add mod">
          <ac:chgData name="Jozef Madzo" userId="8e8aa83b-bc29-4ece-8810-0428fc0dfb88" providerId="ADAL" clId="{C34A7127-33F0-5D05-A8C2-677CA527CCD7}" dt="2026-01-06T18:52:37.134" v="10" actId="1076"/>
          <ac:picMkLst>
            <pc:docMk/>
            <pc:sldMk cId="3613436619" sldId="257"/>
            <ac:picMk id="3" creationId="{A0C72D58-8D20-26B1-E51C-D4B0CF260C95}"/>
          </ac:picMkLst>
        </pc:picChg>
        <pc:picChg chg="del">
          <ac:chgData name="Jozef Madzo" userId="8e8aa83b-bc29-4ece-8810-0428fc0dfb88" providerId="ADAL" clId="{C34A7127-33F0-5D05-A8C2-677CA527CCD7}" dt="2026-01-06T18:51:58.409" v="0" actId="478"/>
          <ac:picMkLst>
            <pc:docMk/>
            <pc:sldMk cId="3613436619" sldId="257"/>
            <ac:picMk id="5" creationId="{6C9D8871-932E-0FC0-7C58-F291F2E443A4}"/>
          </ac:picMkLst>
        </pc:picChg>
      </pc:sldChg>
      <pc:sldChg chg="addSp delSp mod">
        <pc:chgData name="Jozef Madzo" userId="8e8aa83b-bc29-4ece-8810-0428fc0dfb88" providerId="ADAL" clId="{C34A7127-33F0-5D05-A8C2-677CA527CCD7}" dt="2026-01-06T18:55:05.972" v="18" actId="478"/>
        <pc:sldMkLst>
          <pc:docMk/>
          <pc:sldMk cId="1735685560" sldId="2870"/>
        </pc:sldMkLst>
        <pc:picChg chg="del">
          <ac:chgData name="Jozef Madzo" userId="8e8aa83b-bc29-4ece-8810-0428fc0dfb88" providerId="ADAL" clId="{C34A7127-33F0-5D05-A8C2-677CA527CCD7}" dt="2026-01-06T18:54:48.812" v="11" actId="478"/>
          <ac:picMkLst>
            <pc:docMk/>
            <pc:sldMk cId="1735685560" sldId="2870"/>
            <ac:picMk id="8" creationId="{C63ACBEA-C4A7-226E-07CF-EA51383E19E6}"/>
          </ac:picMkLst>
        </pc:picChg>
        <pc:picChg chg="add del">
          <ac:chgData name="Jozef Madzo" userId="8e8aa83b-bc29-4ece-8810-0428fc0dfb88" providerId="ADAL" clId="{C34A7127-33F0-5D05-A8C2-677CA527CCD7}" dt="2026-01-06T18:55:05.972" v="18" actId="478"/>
          <ac:picMkLst>
            <pc:docMk/>
            <pc:sldMk cId="1735685560" sldId="2870"/>
            <ac:picMk id="10" creationId="{A8FA93C5-2A62-7F7F-C659-3B2BFDA589FC}"/>
          </ac:picMkLst>
        </pc:picChg>
      </pc:sldChg>
      <pc:sldChg chg="addSp delSp modSp mod">
        <pc:chgData name="Jozef Madzo" userId="8e8aa83b-bc29-4ece-8810-0428fc0dfb88" providerId="ADAL" clId="{C34A7127-33F0-5D05-A8C2-677CA527CCD7}" dt="2026-01-06T19:26:46.247" v="116" actId="962"/>
        <pc:sldMkLst>
          <pc:docMk/>
          <pc:sldMk cId="3723699429" sldId="2880"/>
        </pc:sldMkLst>
        <pc:spChg chg="add mod">
          <ac:chgData name="Jozef Madzo" userId="8e8aa83b-bc29-4ece-8810-0428fc0dfb88" providerId="ADAL" clId="{C34A7127-33F0-5D05-A8C2-677CA527CCD7}" dt="2026-01-06T19:24:23.546" v="101" actId="1076"/>
          <ac:spMkLst>
            <pc:docMk/>
            <pc:sldMk cId="3723699429" sldId="2880"/>
            <ac:spMk id="2" creationId="{84AE315C-87B1-2080-5764-9DD89C97B962}"/>
          </ac:spMkLst>
        </pc:spChg>
        <pc:picChg chg="add del mod">
          <ac:chgData name="Jozef Madzo" userId="8e8aa83b-bc29-4ece-8810-0428fc0dfb88" providerId="ADAL" clId="{C34A7127-33F0-5D05-A8C2-677CA527CCD7}" dt="2026-01-06T18:56:08.316" v="94" actId="478"/>
          <ac:picMkLst>
            <pc:docMk/>
            <pc:sldMk cId="3723699429" sldId="2880"/>
            <ac:picMk id="3" creationId="{1398D521-A04D-6C75-400F-DF77FAB38511}"/>
          </ac:picMkLst>
        </pc:picChg>
        <pc:picChg chg="add del mod modCrop">
          <ac:chgData name="Jozef Madzo" userId="8e8aa83b-bc29-4ece-8810-0428fc0dfb88" providerId="ADAL" clId="{C34A7127-33F0-5D05-A8C2-677CA527CCD7}" dt="2026-01-06T19:25:31.723" v="106" actId="21"/>
          <ac:picMkLst>
            <pc:docMk/>
            <pc:sldMk cId="3723699429" sldId="2880"/>
            <ac:picMk id="6" creationId="{2E4569A0-3789-32DC-F2CF-25390A2D36E8}"/>
          </ac:picMkLst>
        </pc:picChg>
        <pc:picChg chg="add del mod">
          <ac:chgData name="Jozef Madzo" userId="8e8aa83b-bc29-4ece-8810-0428fc0dfb88" providerId="ADAL" clId="{C34A7127-33F0-5D05-A8C2-677CA527CCD7}" dt="2026-01-06T19:25:53.804" v="112" actId="478"/>
          <ac:picMkLst>
            <pc:docMk/>
            <pc:sldMk cId="3723699429" sldId="2880"/>
            <ac:picMk id="8" creationId="{BBBE2BC9-92C2-A85A-D7A0-66B74D8B3943}"/>
          </ac:picMkLst>
        </pc:picChg>
        <pc:picChg chg="add mod">
          <ac:chgData name="Jozef Madzo" userId="8e8aa83b-bc29-4ece-8810-0428fc0dfb88" providerId="ADAL" clId="{C34A7127-33F0-5D05-A8C2-677CA527CCD7}" dt="2026-01-06T19:26:46.247" v="116" actId="962"/>
          <ac:picMkLst>
            <pc:docMk/>
            <pc:sldMk cId="3723699429" sldId="2880"/>
            <ac:picMk id="10" creationId="{D6D84E3F-E5D3-6CF5-0BF9-8EBF02D48955}"/>
          </ac:picMkLst>
        </pc:picChg>
      </pc:sldChg>
      <pc:sldChg chg="addSp delSp modSp mod">
        <pc:chgData name="Jozef Madzo" userId="8e8aa83b-bc29-4ece-8810-0428fc0dfb88" providerId="ADAL" clId="{C34A7127-33F0-5D05-A8C2-677CA527CCD7}" dt="2026-01-06T19:25:38.113" v="108" actId="1076"/>
        <pc:sldMkLst>
          <pc:docMk/>
          <pc:sldMk cId="2479426193" sldId="2881"/>
        </pc:sldMkLst>
        <pc:spChg chg="add mod">
          <ac:chgData name="Jozef Madzo" userId="8e8aa83b-bc29-4ece-8810-0428fc0dfb88" providerId="ADAL" clId="{C34A7127-33F0-5D05-A8C2-677CA527CCD7}" dt="2026-01-06T19:25:38.113" v="108" actId="1076"/>
          <ac:spMkLst>
            <pc:docMk/>
            <pc:sldMk cId="2479426193" sldId="2881"/>
            <ac:spMk id="2" creationId="{F75A2182-BC5A-50BA-096F-0EA928BDAA23}"/>
          </ac:spMkLst>
        </pc:spChg>
        <pc:spChg chg="mod">
          <ac:chgData name="Jozef Madzo" userId="8e8aa83b-bc29-4ece-8810-0428fc0dfb88" providerId="ADAL" clId="{C34A7127-33F0-5D05-A8C2-677CA527CCD7}" dt="2026-01-06T18:55:17.692" v="22" actId="20577"/>
          <ac:spMkLst>
            <pc:docMk/>
            <pc:sldMk cId="2479426193" sldId="2881"/>
            <ac:spMk id="5" creationId="{7F88E572-1801-4233-897E-4FF77F5463F3}"/>
          </ac:spMkLst>
        </pc:spChg>
        <pc:picChg chg="add del">
          <ac:chgData name="Jozef Madzo" userId="8e8aa83b-bc29-4ece-8810-0428fc0dfb88" providerId="ADAL" clId="{C34A7127-33F0-5D05-A8C2-677CA527CCD7}" dt="2026-01-06T18:55:36.802" v="60" actId="478"/>
          <ac:picMkLst>
            <pc:docMk/>
            <pc:sldMk cId="2479426193" sldId="2881"/>
            <ac:picMk id="3" creationId="{76B35159-D61C-1C56-FF4B-180DCFFC4047}"/>
          </ac:picMkLst>
        </pc:picChg>
        <pc:picChg chg="add mod">
          <ac:chgData name="Jozef Madzo" userId="8e8aa83b-bc29-4ece-8810-0428fc0dfb88" providerId="ADAL" clId="{C34A7127-33F0-5D05-A8C2-677CA527CCD7}" dt="2026-01-06T19:25:33.942" v="107"/>
          <ac:picMkLst>
            <pc:docMk/>
            <pc:sldMk cId="2479426193" sldId="2881"/>
            <ac:picMk id="4" creationId="{60AD850A-CA94-A58B-9C3E-60A20B1282F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6F93-BC66-9444-AB57-53DC75D857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1666" y="1973178"/>
            <a:ext cx="4546333" cy="555007"/>
          </a:xfrm>
          <a:prstGeom prst="rect">
            <a:avLst/>
          </a:prstGeom>
        </p:spPr>
        <p:txBody>
          <a:bodyPr anchor="b"/>
          <a:lstStyle>
            <a:lvl1pPr algn="l">
              <a:defRPr sz="3200" b="1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D51E6-77D7-6F45-AC0D-7A675D1809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1666" y="2716513"/>
            <a:ext cx="4546334" cy="8063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Subheader here</a:t>
            </a:r>
          </a:p>
        </p:txBody>
      </p:sp>
    </p:spTree>
    <p:extLst>
      <p:ext uri="{BB962C8B-B14F-4D97-AF65-F5344CB8AC3E}">
        <p14:creationId xmlns:p14="http://schemas.microsoft.com/office/powerpoint/2010/main" val="393993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FA1C-C4D6-4140-8AB7-EAA0290D7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1488" y="1269478"/>
            <a:ext cx="8777544" cy="579420"/>
          </a:xfrm>
          <a:prstGeom prst="rect">
            <a:avLst/>
          </a:prstGeom>
        </p:spPr>
        <p:txBody>
          <a:bodyPr/>
          <a:lstStyle>
            <a:lvl1pPr>
              <a:defRPr sz="2800" b="1" spc="200" baseline="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2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8B65-3D1D-1A48-A21C-3EDC8871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488" y="2307944"/>
            <a:ext cx="8777544" cy="403510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spc="100" baseline="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600" spc="10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400" spc="10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3384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A6BA-4D22-D141-98A3-0E91BF48D33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E31EB-56E4-F54B-91B6-5CD6F527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8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91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51A2-7663-8E40-8FC2-259C9CA5B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5172" y="1384599"/>
            <a:ext cx="6842235" cy="555007"/>
          </a:xfrm>
        </p:spPr>
        <p:txBody>
          <a:bodyPr/>
          <a:lstStyle/>
          <a:p>
            <a:r>
              <a:rPr lang="en-US" sz="3600"/>
              <a:t>Bioinformatics @ Wistar</a:t>
            </a:r>
          </a:p>
        </p:txBody>
      </p:sp>
    </p:spTree>
    <p:extLst>
      <p:ext uri="{BB962C8B-B14F-4D97-AF65-F5344CB8AC3E}">
        <p14:creationId xmlns:p14="http://schemas.microsoft.com/office/powerpoint/2010/main" val="2647543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86D91-FB8E-BD9F-0A91-A6C65E83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88E572-1801-4233-897E-4FF77F5463F3}"/>
              </a:ext>
            </a:extLst>
          </p:cNvPr>
          <p:cNvSpPr txBox="1"/>
          <p:nvPr/>
        </p:nvSpPr>
        <p:spPr>
          <a:xfrm>
            <a:off x="1035730" y="723624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Poll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A2182-BC5A-50BA-096F-0EA928BDAA23}"/>
              </a:ext>
            </a:extLst>
          </p:cNvPr>
          <p:cNvSpPr txBox="1"/>
          <p:nvPr/>
        </p:nvSpPr>
        <p:spPr>
          <a:xfrm>
            <a:off x="3268823" y="892901"/>
            <a:ext cx="354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 you have experience with Linux?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60AD850A-CA94-A58B-9C3E-60A20B12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6" t="15126" r="1441" b="1508"/>
          <a:stretch>
            <a:fillRect/>
          </a:stretch>
        </p:blipFill>
        <p:spPr>
          <a:xfrm>
            <a:off x="2560320" y="1613640"/>
            <a:ext cx="4962144" cy="47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2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F79CE-D994-43AB-0504-232EDD5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727846-61A7-AF50-B913-351E7C1B04DC}"/>
              </a:ext>
            </a:extLst>
          </p:cNvPr>
          <p:cNvSpPr txBox="1"/>
          <p:nvPr/>
        </p:nvSpPr>
        <p:spPr>
          <a:xfrm>
            <a:off x="1035730" y="723624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Poll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E315C-87B1-2080-5764-9DD89C97B962}"/>
              </a:ext>
            </a:extLst>
          </p:cNvPr>
          <p:cNvSpPr txBox="1"/>
          <p:nvPr/>
        </p:nvSpPr>
        <p:spPr>
          <a:xfrm>
            <a:off x="2852105" y="708235"/>
            <a:ext cx="318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 you have experience with R?</a:t>
            </a:r>
          </a:p>
        </p:txBody>
      </p:sp>
      <p:pic>
        <p:nvPicPr>
          <p:cNvPr id="10" name="Picture 9" descr="A screenshot of a question&#10;&#10;AI-generated content may be incorrect.">
            <a:extLst>
              <a:ext uri="{FF2B5EF4-FFF2-40B4-BE49-F238E27FC236}">
                <a16:creationId xmlns:a16="http://schemas.microsoft.com/office/drawing/2014/main" id="{D6D84E3F-E5D3-6CF5-0BF9-8EBF02D4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54" y="1916938"/>
            <a:ext cx="48895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9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A065D-DA4F-9A03-86D8-C9A5D5D35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FF8B8-6530-F3C3-BD94-405B5D12B696}"/>
              </a:ext>
            </a:extLst>
          </p:cNvPr>
          <p:cNvSpPr txBox="1"/>
          <p:nvPr/>
        </p:nvSpPr>
        <p:spPr>
          <a:xfrm>
            <a:off x="1035730" y="723624"/>
            <a:ext cx="5437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 Programming Language</a:t>
            </a:r>
          </a:p>
          <a:p>
            <a:endParaRPr lang="en-US" sz="4000" b="1">
              <a:solidFill>
                <a:srgbClr val="00548E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CA135-F66D-C671-D85F-EEA125928125}"/>
              </a:ext>
            </a:extLst>
          </p:cNvPr>
          <p:cNvSpPr txBox="1"/>
          <p:nvPr/>
        </p:nvSpPr>
        <p:spPr>
          <a:xfrm>
            <a:off x="701246" y="2020184"/>
            <a:ext cx="6552170" cy="327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Open-source scripting language developed for statistical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Was originally known as 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S was developed in 1975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S was reimplemented as R in 1993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Heavily used in bioinformatics, with our own archive Bioconductor, for biology-related packages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7D95B5-1635-8F38-2CF1-D6F8BDA0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473" y="2047063"/>
            <a:ext cx="3388631" cy="262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00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D74E5-119C-C4A2-2461-A4BEFF24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694B46-FC43-ACB3-4272-F6BAF853D80F}"/>
              </a:ext>
            </a:extLst>
          </p:cNvPr>
          <p:cNvSpPr txBox="1"/>
          <p:nvPr/>
        </p:nvSpPr>
        <p:spPr>
          <a:xfrm>
            <a:off x="800951" y="612413"/>
            <a:ext cx="4432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RStudio environment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08B239-82DB-C729-5625-2B5DDC9CA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41" y="5437875"/>
            <a:ext cx="2698508" cy="94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1F48A4-3B13-84B5-9B35-79F672BA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6" y="1320299"/>
            <a:ext cx="6686727" cy="53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0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82705-7B14-CC11-D470-EEFE6ED28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dley Wickham - Wikipedia">
            <a:extLst>
              <a:ext uri="{FF2B5EF4-FFF2-40B4-BE49-F238E27FC236}">
                <a16:creationId xmlns:a16="http://schemas.microsoft.com/office/drawing/2014/main" id="{0F5D47D9-DCE3-5013-9B0E-DA23AE02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979" y="1431510"/>
            <a:ext cx="2630291" cy="39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11FAB-BD70-BCDC-E3B2-42A3E44EEC91}"/>
              </a:ext>
            </a:extLst>
          </p:cNvPr>
          <p:cNvSpPr txBox="1"/>
          <p:nvPr/>
        </p:nvSpPr>
        <p:spPr>
          <a:xfrm>
            <a:off x="1035730" y="723624"/>
            <a:ext cx="8234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 </a:t>
            </a:r>
            <a:r>
              <a:rPr lang="en-US" sz="4000" b="1" err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Tidyverse</a:t>
            </a:r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and RStudio environment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EE2457-9143-B0D9-A59B-404C194A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02" y="5091360"/>
            <a:ext cx="4006884" cy="14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0290B-9C91-305A-A1E0-188C74569FA5}"/>
              </a:ext>
            </a:extLst>
          </p:cNvPr>
          <p:cNvSpPr txBox="1"/>
          <p:nvPr/>
        </p:nvSpPr>
        <p:spPr>
          <a:xfrm>
            <a:off x="515895" y="1879854"/>
            <a:ext cx="6098058" cy="4620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“The </a:t>
            </a:r>
            <a:r>
              <a:rPr lang="en-US" err="1">
                <a:solidFill>
                  <a:srgbClr val="000000"/>
                </a:solidFill>
                <a:effectLst/>
                <a:latin typeface="Helvetica" pitchFamily="2" charset="0"/>
              </a:rPr>
              <a:t>tidyverse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 is an opinionated </a:t>
            </a:r>
            <a:r>
              <a:rPr lang="en-US">
                <a:solidFill>
                  <a:srgbClr val="0B4CB4"/>
                </a:solidFill>
                <a:effectLst/>
                <a:latin typeface="Helvetica" pitchFamily="2" charset="0"/>
              </a:rPr>
              <a:t>collection of R packages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designed for</a:t>
            </a:r>
            <a:r>
              <a:rPr lang="en-US">
                <a:solidFill>
                  <a:srgbClr val="0B4CB4"/>
                </a:solidFill>
                <a:latin typeface="Helvetica" pitchFamily="2" charset="0"/>
              </a:rPr>
              <a:t>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data science. All packages share an underlying design philosophy, grammar, and data structures.”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Keep everything simple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Use existing data structures instead of custom, aka, use tidy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Functions should do one thing well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Glue the simple things together; simple things put together are more powerful than one complex thing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Design for humans</a:t>
            </a:r>
          </a:p>
        </p:txBody>
      </p:sp>
    </p:spTree>
    <p:extLst>
      <p:ext uri="{BB962C8B-B14F-4D97-AF65-F5344CB8AC3E}">
        <p14:creationId xmlns:p14="http://schemas.microsoft.com/office/powerpoint/2010/main" val="84130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ECD50-3BEB-859C-609D-6CD092279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75ADBF-A682-3F7A-47A7-D411249B7DD5}"/>
              </a:ext>
            </a:extLst>
          </p:cNvPr>
          <p:cNvSpPr txBox="1"/>
          <p:nvPr/>
        </p:nvSpPr>
        <p:spPr>
          <a:xfrm>
            <a:off x="1035730" y="723624"/>
            <a:ext cx="9319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What is markdown (and </a:t>
            </a:r>
            <a:r>
              <a:rPr lang="en-US" sz="4000" b="1" err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Rmarkdown</a:t>
            </a:r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)?</a:t>
            </a:r>
          </a:p>
          <a:p>
            <a:endParaRPr lang="en-US" sz="4000" b="1">
              <a:solidFill>
                <a:srgbClr val="00548E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C7B90-74BB-9242-6AD3-6A075EF55F12}"/>
              </a:ext>
            </a:extLst>
          </p:cNvPr>
          <p:cNvSpPr txBox="1"/>
          <p:nvPr/>
        </p:nvSpPr>
        <p:spPr>
          <a:xfrm>
            <a:off x="800099" y="2047063"/>
            <a:ext cx="7367717" cy="4207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Markdown is just text, with a few optional symbols that allows a markdown interpreter to make it look good. Goal is to have something that still is human readable even without the interpreter.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000000"/>
                </a:solidFill>
                <a:effectLst/>
                <a:latin typeface="Helvetica" pitchFamily="2" charset="0"/>
              </a:rPr>
              <a:t>Rmarkdown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 is markdown for 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All the features of markdown, with extras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Intention is to make documenting data analysis easy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Execute code in </a:t>
            </a:r>
            <a:r>
              <a:rPr lang="en-US" err="1">
                <a:solidFill>
                  <a:srgbClr val="000000"/>
                </a:solidFill>
                <a:effectLst/>
                <a:latin typeface="Helvetica" pitchFamily="2" charset="0"/>
              </a:rPr>
              <a:t>Rmarkdown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 files (cannot do this in markdown)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Can also knit </a:t>
            </a:r>
            <a:r>
              <a:rPr lang="en-US" err="1">
                <a:solidFill>
                  <a:srgbClr val="000000"/>
                </a:solidFill>
                <a:effectLst/>
                <a:latin typeface="Helvetica" pitchFamily="2" charset="0"/>
              </a:rPr>
              <a:t>Rmarkdown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 files into other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html, pdf, or Microsoft word reports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Can make websites and slides with </a:t>
            </a:r>
            <a:r>
              <a:rPr lang="en-US" err="1">
                <a:solidFill>
                  <a:srgbClr val="000000"/>
                </a:solidFill>
                <a:effectLst/>
                <a:latin typeface="Helvetica" pitchFamily="2" charset="0"/>
              </a:rPr>
              <a:t>Rmarkdown</a:t>
            </a:r>
            <a:endParaRPr lang="en-US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53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7D9DE1-E0F2-A2DB-69F7-01864B5C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5F1E9A-1AE9-5202-27E2-B537DE5FC589}"/>
              </a:ext>
            </a:extLst>
          </p:cNvPr>
          <p:cNvSpPr txBox="1"/>
          <p:nvPr/>
        </p:nvSpPr>
        <p:spPr>
          <a:xfrm>
            <a:off x="1035730" y="723624"/>
            <a:ext cx="9319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Why use markdown and </a:t>
            </a:r>
            <a:r>
              <a:rPr lang="en-US" sz="4000" b="1" err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Rmarkdown</a:t>
            </a:r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?</a:t>
            </a:r>
          </a:p>
          <a:p>
            <a:pPr lvl="0"/>
            <a:endParaRPr lang="en-US" sz="4000" b="1">
              <a:solidFill>
                <a:srgbClr val="00548E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endParaRPr lang="en-US" sz="4000" b="1">
              <a:solidFill>
                <a:srgbClr val="00548E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F6DBC-3B05-2CBC-606C-9A6EC3247D72}"/>
              </a:ext>
            </a:extLst>
          </p:cNvPr>
          <p:cNvSpPr txBox="1"/>
          <p:nvPr/>
        </p:nvSpPr>
        <p:spPr>
          <a:xfrm>
            <a:off x="654909" y="1693120"/>
            <a:ext cx="9094572" cy="466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Bioinformatics is mostly on a Linux machine using the command line terminal. The rest of the universe uses Macs or PCs.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This causes a bunch of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operating systems don’t talk to each other easily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files are in proprietary formats (no Microsoft anything on Linux)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files are not readable in plain text (and terminal needs them to be!)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Markdown solves all the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Simple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readable by every machine in both GUI and terminal AND humans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allows some simple formatting to increase human readability</a:t>
            </a:r>
          </a:p>
        </p:txBody>
      </p:sp>
    </p:spTree>
    <p:extLst>
      <p:ext uri="{BB962C8B-B14F-4D97-AF65-F5344CB8AC3E}">
        <p14:creationId xmlns:p14="http://schemas.microsoft.com/office/powerpoint/2010/main" val="20411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9C8317-5E45-97E3-6229-744E3A11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B838D0-0150-CAD7-8067-C6282123B8B0}"/>
              </a:ext>
            </a:extLst>
          </p:cNvPr>
          <p:cNvSpPr txBox="1"/>
          <p:nvPr/>
        </p:nvSpPr>
        <p:spPr>
          <a:xfrm>
            <a:off x="529102" y="1020186"/>
            <a:ext cx="9319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78128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AB5ED-A36A-E462-8320-A772994B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833FD1-D2C8-374F-B4DE-C4F8E2AD7830}"/>
              </a:ext>
            </a:extLst>
          </p:cNvPr>
          <p:cNvSpPr txBox="1"/>
          <p:nvPr/>
        </p:nvSpPr>
        <p:spPr>
          <a:xfrm>
            <a:off x="640312" y="748338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Demo Introduction to Data Wrangling with </a:t>
            </a:r>
            <a:r>
              <a:rPr lang="en-US" sz="40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dplyr</a:t>
            </a:r>
            <a:endParaRPr lang="en-US" sz="4000" b="1">
              <a:solidFill>
                <a:srgbClr val="00548E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828A86-ABE8-28D4-7278-AF11EFA9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44" y="1643449"/>
            <a:ext cx="7772400" cy="45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C799C-0566-3149-3841-B003D51B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0307674-8556-FE01-8EC4-C1AC4B2C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76" y="768648"/>
            <a:ext cx="9208965" cy="575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2D8BDE-76F2-F784-68A1-E77E6490AB82}"/>
              </a:ext>
            </a:extLst>
          </p:cNvPr>
          <p:cNvSpPr txBox="1"/>
          <p:nvPr/>
        </p:nvSpPr>
        <p:spPr>
          <a:xfrm>
            <a:off x="689739" y="414706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Tidy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3AE5A-E7CF-B72F-1676-DAE190EE1853}"/>
              </a:ext>
            </a:extLst>
          </p:cNvPr>
          <p:cNvSpPr txBox="1"/>
          <p:nvPr/>
        </p:nvSpPr>
        <p:spPr>
          <a:xfrm>
            <a:off x="7305081" y="6536724"/>
            <a:ext cx="5161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https://</a:t>
            </a:r>
            <a:r>
              <a:rPr lang="en-US" sz="1400" err="1">
                <a:solidFill>
                  <a:schemeClr val="accent1">
                    <a:lumMod val="50000"/>
                  </a:schemeClr>
                </a:solidFill>
              </a:rPr>
              <a:t>jhudatascience.org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err="1">
                <a:solidFill>
                  <a:schemeClr val="accent1">
                    <a:lumMod val="50000"/>
                  </a:schemeClr>
                </a:solidFill>
              </a:rPr>
              <a:t>tidyversecourse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/wrangle-</a:t>
            </a:r>
            <a:r>
              <a:rPr lang="en-US" sz="1400" err="1">
                <a:solidFill>
                  <a:schemeClr val="accent1">
                    <a:lumMod val="50000"/>
                  </a:schemeClr>
                </a:solidFill>
              </a:rPr>
              <a:t>data.html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9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A5DD08-E2FD-44F9-5AA4-D276E0AD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45" y="422586"/>
            <a:ext cx="11843657" cy="687063"/>
          </a:xfrm>
        </p:spPr>
        <p:txBody>
          <a:bodyPr/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Wistar Institute Bioinformatics Team</a:t>
            </a:r>
          </a:p>
        </p:txBody>
      </p:sp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1DE6E20B-E217-5F47-C408-83160BBFF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7" t="22933" r="36756" b="26136"/>
          <a:stretch/>
        </p:blipFill>
        <p:spPr>
          <a:xfrm rot="5400000">
            <a:off x="7863915" y="1332621"/>
            <a:ext cx="1818058" cy="1871011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B9CF91-CF67-34D5-AB2B-63FA2DA33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r="8637" b="16447"/>
          <a:stretch/>
        </p:blipFill>
        <p:spPr bwMode="auto">
          <a:xfrm>
            <a:off x="3423598" y="1297734"/>
            <a:ext cx="1871012" cy="19140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and a child&#10;&#10;Description automatically generated">
            <a:extLst>
              <a:ext uri="{FF2B5EF4-FFF2-40B4-BE49-F238E27FC236}">
                <a16:creationId xmlns:a16="http://schemas.microsoft.com/office/drawing/2014/main" id="{531B9B3E-92A7-0A45-969C-01A16A5DA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5" r="17593" b="11068"/>
          <a:stretch/>
        </p:blipFill>
        <p:spPr>
          <a:xfrm rot="5400000">
            <a:off x="9261704" y="4235679"/>
            <a:ext cx="1914028" cy="1871012"/>
          </a:xfrm>
          <a:prstGeom prst="ellipse">
            <a:avLst/>
          </a:prstGeom>
        </p:spPr>
      </p:pic>
      <p:pic>
        <p:nvPicPr>
          <p:cNvPr id="13" name="Picture 12" descr="A person in a blue shirt&#10;&#10;Description automatically generated">
            <a:extLst>
              <a:ext uri="{FF2B5EF4-FFF2-40B4-BE49-F238E27FC236}">
                <a16:creationId xmlns:a16="http://schemas.microsoft.com/office/drawing/2014/main" id="{35227439-684D-0EF9-4CBF-C037F938DF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98" t="8171" r="11009" b="41945"/>
          <a:stretch/>
        </p:blipFill>
        <p:spPr>
          <a:xfrm>
            <a:off x="6405747" y="4217459"/>
            <a:ext cx="1959267" cy="1914029"/>
          </a:xfrm>
          <a:prstGeom prst="ellipse">
            <a:avLst/>
          </a:prstGeom>
        </p:spPr>
      </p:pic>
      <p:pic>
        <p:nvPicPr>
          <p:cNvPr id="15" name="Picture 1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286F7C46-B9E1-FD76-6712-84519E93E4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3802" r="-771" b="18883"/>
          <a:stretch/>
        </p:blipFill>
        <p:spPr>
          <a:xfrm>
            <a:off x="419404" y="1237461"/>
            <a:ext cx="1871012" cy="1914029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83D2EF-B6F0-8B58-4B76-D7C98A37F9EA}"/>
              </a:ext>
            </a:extLst>
          </p:cNvPr>
          <p:cNvSpPr txBox="1"/>
          <p:nvPr/>
        </p:nvSpPr>
        <p:spPr>
          <a:xfrm>
            <a:off x="668290" y="3211763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Jozef Madzo</a:t>
            </a:r>
          </a:p>
          <a:p>
            <a:pPr algn="ctr"/>
            <a:r>
              <a:rPr lang="en-US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Co-director</a:t>
            </a:r>
            <a:endParaRPr lang="en-US" sz="180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CCF430-2608-A0A2-CB30-514057487C49}"/>
              </a:ext>
            </a:extLst>
          </p:cNvPr>
          <p:cNvSpPr txBox="1"/>
          <p:nvPr/>
        </p:nvSpPr>
        <p:spPr>
          <a:xfrm>
            <a:off x="9047788" y="6136157"/>
            <a:ext cx="2341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Ying (Julia) Ye</a:t>
            </a:r>
            <a:br>
              <a:rPr lang="en-US"/>
            </a:br>
            <a:r>
              <a:rPr lang="en-US" b="0" i="0"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Bioinformatic Analyst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684835-3ABF-0F07-2279-49715FDC112E}"/>
              </a:ext>
            </a:extLst>
          </p:cNvPr>
          <p:cNvSpPr txBox="1"/>
          <p:nvPr/>
        </p:nvSpPr>
        <p:spPr>
          <a:xfrm>
            <a:off x="6197743" y="6136157"/>
            <a:ext cx="2375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Bhanu </a:t>
            </a:r>
            <a:r>
              <a:rPr lang="en-US" err="1"/>
              <a:t>Karisetty</a:t>
            </a:r>
            <a:br>
              <a:rPr lang="en-US"/>
            </a:br>
            <a:r>
              <a:rPr lang="en-US" b="0" i="0"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Bioinformatic Analyst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C1816F-C3DF-AA9A-079F-791E981A5CED}"/>
              </a:ext>
            </a:extLst>
          </p:cNvPr>
          <p:cNvSpPr txBox="1"/>
          <p:nvPr/>
        </p:nvSpPr>
        <p:spPr>
          <a:xfrm>
            <a:off x="6731300" y="3211763"/>
            <a:ext cx="4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i="0" err="1"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Jayamanna</a:t>
            </a:r>
            <a:r>
              <a:rPr lang="en-US" b="1" i="0"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(Priya) </a:t>
            </a:r>
            <a:r>
              <a:rPr lang="en-US" b="1" i="0" err="1"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Wickramasinghe</a:t>
            </a:r>
            <a:br>
              <a:rPr lang="en-US" b="1" i="0">
                <a:effectLst/>
                <a:highlight>
                  <a:srgbClr val="FFFFFF"/>
                </a:highlight>
                <a:latin typeface="Segoe UI" panose="020B0502040204020203" pitchFamily="34" charset="0"/>
              </a:rPr>
            </a:br>
            <a:r>
              <a:rPr lang="en-US" b="0" i="0"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(Associate) Managing Director</a:t>
            </a:r>
            <a:endParaRPr lang="en-US" b="1" i="0"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6E132-C0CD-849D-5494-039954DB4051}"/>
              </a:ext>
            </a:extLst>
          </p:cNvPr>
          <p:cNvSpPr txBox="1"/>
          <p:nvPr/>
        </p:nvSpPr>
        <p:spPr>
          <a:xfrm>
            <a:off x="3200616" y="3215179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Andrew </a:t>
            </a:r>
            <a:r>
              <a:rPr lang="en-US" err="1"/>
              <a:t>Kossenkov</a:t>
            </a:r>
            <a:br>
              <a:rPr lang="en-US"/>
            </a:br>
            <a:r>
              <a:rPr lang="en-US" b="0"/>
              <a:t>C</a:t>
            </a:r>
            <a:r>
              <a:rPr lang="en-US" b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o-director</a:t>
            </a:r>
            <a:endParaRPr lang="en-US" sz="1800" b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98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7E9C1-9BA5-9476-3CE5-AE576228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D657BC-E3E6-454A-0B57-107CFAD60FDB}"/>
              </a:ext>
            </a:extLst>
          </p:cNvPr>
          <p:cNvSpPr txBox="1"/>
          <p:nvPr/>
        </p:nvSpPr>
        <p:spPr>
          <a:xfrm>
            <a:off x="640312" y="748338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Tidy Data</a:t>
            </a:r>
          </a:p>
        </p:txBody>
      </p:sp>
      <p:pic>
        <p:nvPicPr>
          <p:cNvPr id="8194" name="Picture 2" descr="Tidy data">
            <a:extLst>
              <a:ext uri="{FF2B5EF4-FFF2-40B4-BE49-F238E27FC236}">
                <a16:creationId xmlns:a16="http://schemas.microsoft.com/office/drawing/2014/main" id="{6FE08F23-93EB-C5CE-A994-B22154CB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59" y="1456224"/>
            <a:ext cx="9634976" cy="301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77B5DD-3E49-DA68-9B81-4A9526890B10}"/>
              </a:ext>
            </a:extLst>
          </p:cNvPr>
          <p:cNvSpPr txBox="1"/>
          <p:nvPr/>
        </p:nvSpPr>
        <p:spPr>
          <a:xfrm>
            <a:off x="1677430" y="4935833"/>
            <a:ext cx="6098058" cy="1298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Each variable is in a column.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Each observation is a row.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Each value is a cell.</a:t>
            </a:r>
          </a:p>
        </p:txBody>
      </p:sp>
    </p:spTree>
    <p:extLst>
      <p:ext uri="{BB962C8B-B14F-4D97-AF65-F5344CB8AC3E}">
        <p14:creationId xmlns:p14="http://schemas.microsoft.com/office/powerpoint/2010/main" val="349755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A3730-F7C4-3C60-AF2A-CFFF7B0F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967176-B308-236D-BD0A-FBA02CA3C52A}"/>
              </a:ext>
            </a:extLst>
          </p:cNvPr>
          <p:cNvSpPr txBox="1"/>
          <p:nvPr/>
        </p:nvSpPr>
        <p:spPr>
          <a:xfrm>
            <a:off x="603242" y="414705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Data Wrangling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42B90-662C-8C36-04F4-4C33B96C8C11}"/>
              </a:ext>
            </a:extLst>
          </p:cNvPr>
          <p:cNvSpPr txBox="1"/>
          <p:nvPr/>
        </p:nvSpPr>
        <p:spPr>
          <a:xfrm>
            <a:off x="740285" y="1671932"/>
            <a:ext cx="10120183" cy="1714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rgbClr val="000000"/>
                </a:solidFill>
                <a:effectLst/>
                <a:latin typeface="Helvetica" pitchFamily="2" charset="0"/>
              </a:rPr>
              <a:t>data wrangling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– organizing your data into the form you want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Everyone spends most of their time on wrangling ! It’s hard!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The </a:t>
            </a:r>
            <a:r>
              <a:rPr lang="en-US" err="1">
                <a:solidFill>
                  <a:srgbClr val="000000"/>
                </a:solidFill>
                <a:effectLst/>
                <a:latin typeface="Helvetica" pitchFamily="2" charset="0"/>
              </a:rPr>
              <a:t>tidyverse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 makes it much easier though; that’s it’s primary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purpose</a:t>
            </a:r>
          </a:p>
        </p:txBody>
      </p:sp>
      <p:pic>
        <p:nvPicPr>
          <p:cNvPr id="9" name="Picture 8" descr="A cartoon of stick figures with a computer&#10;&#10;AI-generated content may be incorrect.">
            <a:extLst>
              <a:ext uri="{FF2B5EF4-FFF2-40B4-BE49-F238E27FC236}">
                <a16:creationId xmlns:a16="http://schemas.microsoft.com/office/drawing/2014/main" id="{FD5175C3-E7E2-8106-25BD-85302271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55" y="3452273"/>
            <a:ext cx="8216192" cy="29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0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6E9899-D6CA-A9A9-01B2-9A56AA84B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5084ADAE-52CF-FE5F-0C80-0037D1698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8" b="33333"/>
          <a:stretch/>
        </p:blipFill>
        <p:spPr bwMode="auto">
          <a:xfrm>
            <a:off x="473676" y="2094470"/>
            <a:ext cx="10972800" cy="266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736073-337B-B81A-6A2F-0994794E51F0}"/>
              </a:ext>
            </a:extLst>
          </p:cNvPr>
          <p:cNvSpPr txBox="1"/>
          <p:nvPr/>
        </p:nvSpPr>
        <p:spPr>
          <a:xfrm>
            <a:off x="603242" y="414705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23885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CC8F3-621B-8713-3ECF-B65A7AEC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366CDDA1-68CC-46C3-C8B9-B73A33B33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5" r="31907" b="9550"/>
          <a:stretch/>
        </p:blipFill>
        <p:spPr bwMode="auto">
          <a:xfrm>
            <a:off x="3571102" y="414705"/>
            <a:ext cx="3917092" cy="620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1932D-D9ED-2E9B-C1FD-0F332709391F}"/>
              </a:ext>
            </a:extLst>
          </p:cNvPr>
          <p:cNvSpPr txBox="1"/>
          <p:nvPr/>
        </p:nvSpPr>
        <p:spPr>
          <a:xfrm>
            <a:off x="603242" y="414705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2292255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1740F-99D1-0388-D48E-5C8C0B2C4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380EEB7C-8A00-4DBB-62DE-6A0A35961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5" r="31907" b="9550"/>
          <a:stretch/>
        </p:blipFill>
        <p:spPr bwMode="auto">
          <a:xfrm>
            <a:off x="3571102" y="414705"/>
            <a:ext cx="3917092" cy="620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03D14-99D9-9371-7E8E-1523BF214200}"/>
              </a:ext>
            </a:extLst>
          </p:cNvPr>
          <p:cNvSpPr txBox="1"/>
          <p:nvPr/>
        </p:nvSpPr>
        <p:spPr>
          <a:xfrm>
            <a:off x="603242" y="414705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3270941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F84BB-4A18-D5A5-16D7-0A7BECE2A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B3FE7B35-A130-B5C4-7CB1-3157D20D4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80C04-7439-756D-D69F-CAAC41412BA6}"/>
              </a:ext>
            </a:extLst>
          </p:cNvPr>
          <p:cNvSpPr txBox="1"/>
          <p:nvPr/>
        </p:nvSpPr>
        <p:spPr>
          <a:xfrm>
            <a:off x="603242" y="414705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213153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21657-2D7B-E90D-8708-AE27722D7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B8CC0-B3C3-136B-4E24-AA6781A60885}"/>
              </a:ext>
            </a:extLst>
          </p:cNvPr>
          <p:cNvSpPr txBox="1"/>
          <p:nvPr/>
        </p:nvSpPr>
        <p:spPr>
          <a:xfrm>
            <a:off x="603242" y="414705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Data Wrangling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CC903-05CE-0FF3-E87B-863109E470D0}"/>
              </a:ext>
            </a:extLst>
          </p:cNvPr>
          <p:cNvSpPr txBox="1"/>
          <p:nvPr/>
        </p:nvSpPr>
        <p:spPr>
          <a:xfrm>
            <a:off x="740285" y="1671932"/>
            <a:ext cx="10120183" cy="3189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err="1">
                <a:solidFill>
                  <a:srgbClr val="00548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US" sz="2800" b="1">
              <a:solidFill>
                <a:srgbClr val="00548E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>
                <a:solidFill>
                  <a:srgbClr val="0B4CB4"/>
                </a:solidFill>
                <a:effectLst/>
                <a:latin typeface="Helvetica" pitchFamily="2" charset="0"/>
              </a:rPr>
              <a:t>mutate()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adds new variables that are functions of existing variables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>
                <a:solidFill>
                  <a:srgbClr val="0B4CB4"/>
                </a:solidFill>
                <a:effectLst/>
                <a:latin typeface="Helvetica" pitchFamily="2" charset="0"/>
              </a:rPr>
              <a:t>select()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picks variables based on their names.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>
                <a:solidFill>
                  <a:srgbClr val="0B4CB4"/>
                </a:solidFill>
                <a:effectLst/>
                <a:latin typeface="Helvetica" pitchFamily="2" charset="0"/>
              </a:rPr>
              <a:t>filter()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picks cases based on their values.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err="1">
                <a:solidFill>
                  <a:srgbClr val="0B4CB4"/>
                </a:solidFill>
                <a:effectLst/>
                <a:latin typeface="Helvetica" pitchFamily="2" charset="0"/>
              </a:rPr>
              <a:t>summarise</a:t>
            </a:r>
            <a:r>
              <a:rPr lang="en-US">
                <a:solidFill>
                  <a:srgbClr val="0B4CB4"/>
                </a:solidFill>
                <a:effectLst/>
                <a:latin typeface="Helvetica" pitchFamily="2" charset="0"/>
              </a:rPr>
              <a:t>()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reduces multiple values down to a single summary.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>
                <a:solidFill>
                  <a:srgbClr val="0B4CB4"/>
                </a:solidFill>
                <a:effectLst/>
                <a:latin typeface="Helvetica" pitchFamily="2" charset="0"/>
              </a:rPr>
              <a:t>arrange()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changes the ordering of the rows.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You also need to know </a:t>
            </a:r>
            <a:r>
              <a:rPr lang="en-US" err="1">
                <a:solidFill>
                  <a:srgbClr val="0B4CB4"/>
                </a:solidFill>
                <a:effectLst/>
                <a:latin typeface="Helvetica" pitchFamily="2" charset="0"/>
              </a:rPr>
              <a:t>group_by</a:t>
            </a:r>
            <a:r>
              <a:rPr lang="en-US">
                <a:solidFill>
                  <a:srgbClr val="0B4CB4"/>
                </a:solidFill>
                <a:effectLst/>
                <a:latin typeface="Helvetica" pitchFamily="2" charset="0"/>
              </a:rPr>
              <a:t>() </a:t>
            </a: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which allows you do any function by group.</a:t>
            </a:r>
          </a:p>
        </p:txBody>
      </p:sp>
    </p:spTree>
    <p:extLst>
      <p:ext uri="{BB962C8B-B14F-4D97-AF65-F5344CB8AC3E}">
        <p14:creationId xmlns:p14="http://schemas.microsoft.com/office/powerpoint/2010/main" val="208111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52044-4412-0B58-59C0-8692D52D2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615D67-B138-C7A6-E83D-FB1C62FEF37E}"/>
              </a:ext>
            </a:extLst>
          </p:cNvPr>
          <p:cNvSpPr txBox="1"/>
          <p:nvPr/>
        </p:nvSpPr>
        <p:spPr>
          <a:xfrm>
            <a:off x="529102" y="1020186"/>
            <a:ext cx="9319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Demo Data</a:t>
            </a:r>
          </a:p>
        </p:txBody>
      </p:sp>
      <p:pic>
        <p:nvPicPr>
          <p:cNvPr id="6" name="Picture 5" descr="A close-up of a flower&#10;&#10;AI-generated content may be incorrect.">
            <a:extLst>
              <a:ext uri="{FF2B5EF4-FFF2-40B4-BE49-F238E27FC236}">
                <a16:creationId xmlns:a16="http://schemas.microsoft.com/office/drawing/2014/main" id="{01002FD1-6B50-1B82-61A9-08D2490F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52" y="2502368"/>
            <a:ext cx="9350603" cy="34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0945" y="422586"/>
            <a:ext cx="11843657" cy="687063"/>
          </a:xfrm>
        </p:spPr>
        <p:txBody>
          <a:bodyPr/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Bioinformatics pipelines: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08440" y="1474406"/>
            <a:ext cx="6248393" cy="3067777"/>
          </a:xfrm>
          <a:solidFill>
            <a:srgbClr val="F9FFAA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Regulation: </a:t>
            </a:r>
            <a:r>
              <a:rPr lang="en-US" sz="20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Transcriptomics / Epigenetics</a:t>
            </a:r>
          </a:p>
          <a:p>
            <a:pPr marL="609585" indent="-457189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</a:rPr>
              <a:t>RNA-seq (expression)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 err="1">
                <a:solidFill>
                  <a:schemeClr val="tx1"/>
                </a:solidFill>
              </a:rPr>
              <a:t>ChIP</a:t>
            </a:r>
            <a:r>
              <a:rPr lang="en-US" sz="1600">
                <a:solidFill>
                  <a:schemeClr val="tx1"/>
                </a:solidFill>
              </a:rPr>
              <a:t>-seq / CUT&amp;RUN (histone marks / TF)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</a:rPr>
              <a:t>ATAC-seq (chromatin accessibility)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</a:rPr>
              <a:t>Hi-C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</a:rPr>
              <a:t>RRBS, WGB</a:t>
            </a:r>
          </a:p>
          <a:p>
            <a:pPr>
              <a:lnSpc>
                <a:spcPct val="150000"/>
              </a:lnSpc>
            </a:pPr>
            <a:endParaRPr lang="en-US" sz="16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CC7CC5E-3002-6D4A-8136-2D3F9E216E12}"/>
              </a:ext>
            </a:extLst>
          </p:cNvPr>
          <p:cNvSpPr txBox="1">
            <a:spLocks/>
          </p:cNvSpPr>
          <p:nvPr/>
        </p:nvSpPr>
        <p:spPr>
          <a:xfrm>
            <a:off x="408440" y="4644144"/>
            <a:ext cx="6248393" cy="1478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4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1825" indent="-2921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4"/>
              </a:buClr>
              <a:buFont typeface="System Font Regular"/>
              <a:buChar char="–"/>
              <a:tabLst/>
              <a:defRPr sz="2400" b="0" i="0" kern="12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31775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Genomics: </a:t>
            </a:r>
            <a:r>
              <a:rPr lang="en-US" sz="20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 detection</a:t>
            </a:r>
          </a:p>
          <a:p>
            <a:pPr marL="609585" indent="-457189">
              <a:lnSpc>
                <a:spcPct val="14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Exome sequencing</a:t>
            </a:r>
          </a:p>
          <a:p>
            <a:pPr marL="609585" indent="-457189">
              <a:lnSpc>
                <a:spcPct val="14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Low-pass WGS</a:t>
            </a:r>
          </a:p>
          <a:p>
            <a:pPr marL="609585" indent="-457189">
              <a:lnSpc>
                <a:spcPct val="14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RNA-editing</a:t>
            </a:r>
          </a:p>
          <a:p>
            <a:pPr marL="609585" indent="-457189">
              <a:lnSpc>
                <a:spcPct val="14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F4DFB534-DA63-9B48-B580-029E47872849}"/>
              </a:ext>
            </a:extLst>
          </p:cNvPr>
          <p:cNvSpPr txBox="1">
            <a:spLocks/>
          </p:cNvSpPr>
          <p:nvPr/>
        </p:nvSpPr>
        <p:spPr>
          <a:xfrm>
            <a:off x="6742175" y="1474405"/>
            <a:ext cx="5041388" cy="27894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4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1825" indent="-2921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4"/>
              </a:buClr>
              <a:buFont typeface="System Font Regular"/>
              <a:buChar char="–"/>
              <a:tabLst/>
              <a:defRPr sz="2400" b="0" i="0" kern="12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31775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Single-Cell experiment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-seq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scATAC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-seq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nuclei RNA-seq (</a:t>
            </a:r>
            <a:r>
              <a:rPr lang="en-US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snucRNA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-seq)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90E4E44F-B693-ED9B-793E-0AB9F78CB9BC}"/>
              </a:ext>
            </a:extLst>
          </p:cNvPr>
          <p:cNvSpPr txBox="1">
            <a:spLocks/>
          </p:cNvSpPr>
          <p:nvPr/>
        </p:nvSpPr>
        <p:spPr>
          <a:xfrm>
            <a:off x="6742175" y="4382121"/>
            <a:ext cx="5041388" cy="1740382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4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1825" indent="-2921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4"/>
              </a:buClr>
              <a:buFont typeface="System Font Regular"/>
              <a:buChar char="–"/>
              <a:tabLst/>
              <a:defRPr sz="2400" b="0" i="0" kern="12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-231775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read sequencing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PacBio HiFi sequencing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 </a:t>
            </a:r>
          </a:p>
        </p:txBody>
      </p:sp>
    </p:spTree>
    <p:extLst>
      <p:ext uri="{BB962C8B-B14F-4D97-AF65-F5344CB8AC3E}">
        <p14:creationId xmlns:p14="http://schemas.microsoft.com/office/powerpoint/2010/main" val="169439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7306" y="-4580"/>
            <a:ext cx="11843657" cy="11755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Example of RNA-seq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915E5-893B-7946-9063-780341CE3F84}"/>
              </a:ext>
            </a:extLst>
          </p:cNvPr>
          <p:cNvSpPr txBox="1"/>
          <p:nvPr/>
        </p:nvSpPr>
        <p:spPr>
          <a:xfrm>
            <a:off x="395663" y="5469588"/>
            <a:ext cx="2364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2060"/>
                </a:solidFill>
              </a:rPr>
              <a:t>Volcano plot</a:t>
            </a:r>
          </a:p>
          <a:p>
            <a:r>
              <a:rPr lang="en-US" sz="1400">
                <a:solidFill>
                  <a:srgbClr val="002060"/>
                </a:solidFill>
              </a:rPr>
              <a:t>Detection of differentially expressed genes between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74399-4B8E-D747-A923-1845223A6B53}"/>
              </a:ext>
            </a:extLst>
          </p:cNvPr>
          <p:cNvSpPr txBox="1"/>
          <p:nvPr/>
        </p:nvSpPr>
        <p:spPr>
          <a:xfrm>
            <a:off x="3486420" y="5420580"/>
            <a:ext cx="2491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2060"/>
                </a:solidFill>
              </a:rPr>
              <a:t>Heatmap plot</a:t>
            </a:r>
          </a:p>
          <a:p>
            <a:r>
              <a:rPr lang="en-US" sz="1400">
                <a:solidFill>
                  <a:srgbClr val="002060"/>
                </a:solidFill>
              </a:rPr>
              <a:t>Hierarchical clustering of samples based on gene expression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3A89F-90DE-D749-B024-23199C91C345}"/>
              </a:ext>
            </a:extLst>
          </p:cNvPr>
          <p:cNvSpPr txBox="1"/>
          <p:nvPr/>
        </p:nvSpPr>
        <p:spPr>
          <a:xfrm>
            <a:off x="6175007" y="5452532"/>
            <a:ext cx="283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2060"/>
                </a:solidFill>
              </a:rPr>
              <a:t>PCA plot</a:t>
            </a:r>
          </a:p>
          <a:p>
            <a:r>
              <a:rPr lang="en-US" sz="1400">
                <a:solidFill>
                  <a:srgbClr val="002060"/>
                </a:solidFill>
              </a:rPr>
              <a:t>Visualization of relative differences in samples in reduced dimensions (2D)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F6F9D-F8C4-F046-A436-ABEECE587D17}"/>
              </a:ext>
            </a:extLst>
          </p:cNvPr>
          <p:cNvCxnSpPr>
            <a:cxnSpLocks/>
          </p:cNvCxnSpPr>
          <p:nvPr/>
        </p:nvCxnSpPr>
        <p:spPr>
          <a:xfrm>
            <a:off x="542476" y="1252333"/>
            <a:ext cx="980853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59F6E82-0EB3-F619-8A73-9AC7B6ED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9" y="2076582"/>
            <a:ext cx="2070448" cy="1277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6BEB4-2DB0-4AE9-9542-E04785090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9" y="3510035"/>
            <a:ext cx="2488427" cy="153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91045-1147-714D-8AF7-285DD9DC6F58}"/>
              </a:ext>
            </a:extLst>
          </p:cNvPr>
          <p:cNvSpPr txBox="1"/>
          <p:nvPr/>
        </p:nvSpPr>
        <p:spPr>
          <a:xfrm>
            <a:off x="9210401" y="5469588"/>
            <a:ext cx="283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2060"/>
                </a:solidFill>
              </a:rPr>
              <a:t>Pathway analysis</a:t>
            </a:r>
          </a:p>
          <a:p>
            <a:r>
              <a:rPr lang="en-US">
                <a:solidFill>
                  <a:srgbClr val="002060"/>
                </a:solidFill>
              </a:rPr>
              <a:t>Looking for a significantly enriched pathway with GSEA and/or Gene Ontology </a:t>
            </a:r>
            <a:endParaRPr lang="en-US" sz="1400">
              <a:solidFill>
                <a:srgbClr val="00206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F25EA9-35D8-6A06-3226-01EC0F228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68" b="13906"/>
          <a:stretch/>
        </p:blipFill>
        <p:spPr>
          <a:xfrm>
            <a:off x="3353209" y="2206420"/>
            <a:ext cx="2488427" cy="3077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5F1D0-5719-475D-DA52-2B20B0B1ED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06"/>
          <a:stretch/>
        </p:blipFill>
        <p:spPr>
          <a:xfrm>
            <a:off x="6264015" y="2491594"/>
            <a:ext cx="2399420" cy="2554156"/>
          </a:xfrm>
          <a:prstGeom prst="rect">
            <a:avLst/>
          </a:prstGeom>
        </p:spPr>
      </p:pic>
      <p:pic>
        <p:nvPicPr>
          <p:cNvPr id="25" name="Picture 24" descr="A graph of a volcano plot&#10;&#10;Description automatically generated">
            <a:extLst>
              <a:ext uri="{FF2B5EF4-FFF2-40B4-BE49-F238E27FC236}">
                <a16:creationId xmlns:a16="http://schemas.microsoft.com/office/drawing/2014/main" id="{48F651FB-C98D-6E88-A277-52FC2A50A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84" y="2289007"/>
            <a:ext cx="2756743" cy="275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23D4EB-F4F6-A037-8211-6D61655EBEC1}"/>
              </a:ext>
            </a:extLst>
          </p:cNvPr>
          <p:cNvSpPr txBox="1"/>
          <p:nvPr/>
        </p:nvSpPr>
        <p:spPr>
          <a:xfrm>
            <a:off x="609600" y="2560321"/>
            <a:ext cx="4113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Tue – theoretical lecture</a:t>
            </a:r>
          </a:p>
          <a:p>
            <a:endParaRPr lang="en-US" sz="2400"/>
          </a:p>
          <a:p>
            <a:r>
              <a:rPr lang="en-US" sz="2400" err="1"/>
              <a:t>Thr</a:t>
            </a:r>
            <a:r>
              <a:rPr lang="en-US" sz="2400"/>
              <a:t> – practical / coding 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0EE06-D3AF-7147-3A84-11EAD3DC0913}"/>
              </a:ext>
            </a:extLst>
          </p:cNvPr>
          <p:cNvSpPr txBox="1">
            <a:spLocks/>
          </p:cNvSpPr>
          <p:nvPr/>
        </p:nvSpPr>
        <p:spPr>
          <a:xfrm>
            <a:off x="609600" y="142170"/>
            <a:ext cx="9696746" cy="6870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200" baseline="0">
                <a:solidFill>
                  <a:srgbClr val="0054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Calendar</a:t>
            </a:r>
          </a:p>
        </p:txBody>
      </p:sp>
      <p:pic>
        <p:nvPicPr>
          <p:cNvPr id="3" name="Picture 2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A0C72D58-8D20-26B1-E51C-D4B0CF26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831" y="0"/>
            <a:ext cx="7109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3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BA11F4-9286-F1B8-D1CC-A61A98FA25D1}"/>
              </a:ext>
            </a:extLst>
          </p:cNvPr>
          <p:cNvSpPr txBox="1"/>
          <p:nvPr/>
        </p:nvSpPr>
        <p:spPr>
          <a:xfrm>
            <a:off x="1035730" y="723624"/>
            <a:ext cx="5274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How this is going to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58883-4120-2D86-B3C3-0181F5FECF96}"/>
              </a:ext>
            </a:extLst>
          </p:cNvPr>
          <p:cNvSpPr txBox="1"/>
          <p:nvPr/>
        </p:nvSpPr>
        <p:spPr>
          <a:xfrm>
            <a:off x="763881" y="2428019"/>
            <a:ext cx="976898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>
                <a:solidFill>
                  <a:srgbClr val="000000"/>
                </a:solidFill>
                <a:latin typeface="Helvetica" pitchFamily="2" charset="0"/>
              </a:rPr>
              <a:t>Objective: learn </a:t>
            </a:r>
            <a:r>
              <a:rPr lang="en-US" sz="1920" b="1">
                <a:solidFill>
                  <a:srgbClr val="000000"/>
                </a:solidFill>
                <a:latin typeface="Helvetica" pitchFamily="2" charset="0"/>
              </a:rPr>
              <a:t>R</a:t>
            </a:r>
            <a:r>
              <a:rPr lang="en-US" sz="1920">
                <a:solidFill>
                  <a:srgbClr val="000000"/>
                </a:solidFill>
                <a:latin typeface="Helvetica" pitchFamily="2" charset="0"/>
              </a:rPr>
              <a:t> / </a:t>
            </a:r>
            <a:r>
              <a:rPr lang="en-US" sz="1920" b="1">
                <a:solidFill>
                  <a:srgbClr val="000000"/>
                </a:solidFill>
                <a:latin typeface="Helvetica" pitchFamily="2" charset="0"/>
              </a:rPr>
              <a:t>Linux</a:t>
            </a:r>
            <a:r>
              <a:rPr lang="en-US" sz="1920">
                <a:solidFill>
                  <a:srgbClr val="000000"/>
                </a:solidFill>
                <a:latin typeface="Helvetica" pitchFamily="2" charset="0"/>
              </a:rPr>
              <a:t> and independent work with </a:t>
            </a:r>
            <a:r>
              <a:rPr lang="en-US" sz="1920" err="1">
                <a:solidFill>
                  <a:srgbClr val="000000"/>
                </a:solidFill>
                <a:latin typeface="Helvetica" pitchFamily="2" charset="0"/>
              </a:rPr>
              <a:t>RNAseq</a:t>
            </a:r>
            <a:r>
              <a:rPr lang="en-US" sz="1920">
                <a:solidFill>
                  <a:srgbClr val="000000"/>
                </a:solidFill>
                <a:latin typeface="Helvetica" pitchFamily="2" charset="0"/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2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>
                <a:solidFill>
                  <a:srgbClr val="000000"/>
                </a:solidFill>
                <a:latin typeface="Helvetica" pitchFamily="2" charset="0"/>
              </a:rPr>
              <a:t>Have to attend the lecture (Thursday practical lecture)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2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>
                <a:solidFill>
                  <a:srgbClr val="000000"/>
                </a:solidFill>
                <a:latin typeface="Helvetica" pitchFamily="2" charset="0"/>
              </a:rPr>
              <a:t>Office hours are Thursday 3.30pm - 4.45pm (Stay on zoom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2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>
                <a:solidFill>
                  <a:srgbClr val="000000"/>
                </a:solidFill>
                <a:latin typeface="Helvetica" pitchFamily="2" charset="0"/>
              </a:rPr>
              <a:t>Optional if you need help with something; can also get help through email or Slack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2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>
                <a:solidFill>
                  <a:srgbClr val="000000"/>
                </a:solidFill>
                <a:latin typeface="Helvetica" pitchFamily="2" charset="0"/>
              </a:rPr>
              <a:t>If there will be work assigned on Thursday, that will be due next week</a:t>
            </a:r>
          </a:p>
        </p:txBody>
      </p:sp>
    </p:spTree>
    <p:extLst>
      <p:ext uri="{BB962C8B-B14F-4D97-AF65-F5344CB8AC3E}">
        <p14:creationId xmlns:p14="http://schemas.microsoft.com/office/powerpoint/2010/main" val="373831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372AF-898C-D733-CFD4-71839D21A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0D618F-D97C-30F0-40C9-ACC04D0FEE0B}"/>
              </a:ext>
            </a:extLst>
          </p:cNvPr>
          <p:cNvSpPr txBox="1"/>
          <p:nvPr/>
        </p:nvSpPr>
        <p:spPr>
          <a:xfrm>
            <a:off x="986909" y="414705"/>
            <a:ext cx="207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Software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AA95FA-15E4-C240-9B8E-92345DC8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0921"/>
            <a:ext cx="5634681" cy="264698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7D0E48-9436-6DB8-D945-DA60241AD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36" y="1979789"/>
            <a:ext cx="5245716" cy="3689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758C1-6CC5-5AA4-B76A-BA37ADD83807}"/>
              </a:ext>
            </a:extLst>
          </p:cNvPr>
          <p:cNvSpPr txBox="1"/>
          <p:nvPr/>
        </p:nvSpPr>
        <p:spPr>
          <a:xfrm>
            <a:off x="1086123" y="1188959"/>
            <a:ext cx="6085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D4187-744F-1485-BB9C-199C4E19650D}"/>
              </a:ext>
            </a:extLst>
          </p:cNvPr>
          <p:cNvSpPr txBox="1"/>
          <p:nvPr/>
        </p:nvSpPr>
        <p:spPr>
          <a:xfrm>
            <a:off x="6960835" y="1188960"/>
            <a:ext cx="2190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1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C9D29-9E4C-AF0B-B66B-C95F2C59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7886AE-5427-6C4E-8E6A-CCBFED26434F}"/>
              </a:ext>
            </a:extLst>
          </p:cNvPr>
          <p:cNvSpPr txBox="1"/>
          <p:nvPr/>
        </p:nvSpPr>
        <p:spPr>
          <a:xfrm>
            <a:off x="566779" y="200431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Resources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1E2D4-5440-5D80-87BE-34045A2D781B}"/>
              </a:ext>
            </a:extLst>
          </p:cNvPr>
          <p:cNvSpPr txBox="1"/>
          <p:nvPr/>
        </p:nvSpPr>
        <p:spPr>
          <a:xfrm>
            <a:off x="1480491" y="908317"/>
            <a:ext cx="1537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err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Github</a:t>
            </a:r>
            <a:endParaRPr lang="en-US" sz="4000" b="1">
              <a:solidFill>
                <a:srgbClr val="00548E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CCC6-FFF4-B141-B4CB-46B25553EB29}"/>
              </a:ext>
            </a:extLst>
          </p:cNvPr>
          <p:cNvSpPr txBox="1"/>
          <p:nvPr/>
        </p:nvSpPr>
        <p:spPr>
          <a:xfrm>
            <a:off x="8380567" y="908317"/>
            <a:ext cx="1284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Slack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24BB2-D6F8-41CA-C2F0-64BB46DC4BE1}"/>
              </a:ext>
            </a:extLst>
          </p:cNvPr>
          <p:cNvSpPr txBox="1"/>
          <p:nvPr/>
        </p:nvSpPr>
        <p:spPr>
          <a:xfrm>
            <a:off x="6868391" y="6259287"/>
            <a:ext cx="485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You can also email me at </a:t>
            </a:r>
            <a:r>
              <a:rPr lang="en-US" err="1">
                <a:solidFill>
                  <a:srgbClr val="000000"/>
                </a:solidFill>
                <a:effectLst/>
                <a:latin typeface="Helvetica" pitchFamily="2" charset="0"/>
              </a:rPr>
              <a:t>jmadzo@wistar.org</a:t>
            </a:r>
            <a:endParaRPr lang="en-US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942462-881F-35CE-E851-14033A87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06" y="1616203"/>
            <a:ext cx="5683083" cy="313875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4E5DC8-FE53-391B-2234-C9083F76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9" y="1578952"/>
            <a:ext cx="5245237" cy="37000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C66F90-CCCA-2BB6-CC47-D150D807EC10}"/>
              </a:ext>
            </a:extLst>
          </p:cNvPr>
          <p:cNvSpPr txBox="1"/>
          <p:nvPr/>
        </p:nvSpPr>
        <p:spPr>
          <a:xfrm>
            <a:off x="6511027" y="4955882"/>
            <a:ext cx="5565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join.slack.com</a:t>
            </a:r>
            <a:r>
              <a:rPr lang="en-US"/>
              <a:t>/t/bioinfospring2025/</a:t>
            </a:r>
            <a:r>
              <a:rPr lang="en-US" err="1"/>
              <a:t>shared_invite</a:t>
            </a:r>
            <a:r>
              <a:rPr lang="en-US"/>
              <a:t>/zt-31aqz3j8g-Ha7eNObbwzGDP1U9Wr7wRg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220C77-B710-5CA1-1194-E83967FC65B6}"/>
              </a:ext>
            </a:extLst>
          </p:cNvPr>
          <p:cNvSpPr txBox="1"/>
          <p:nvPr/>
        </p:nvSpPr>
        <p:spPr>
          <a:xfrm>
            <a:off x="197948" y="576501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/Wistar-</a:t>
            </a:r>
            <a:r>
              <a:rPr lang="en-US" err="1"/>
              <a:t>bioinfo</a:t>
            </a:r>
            <a:r>
              <a:rPr lang="en-US"/>
              <a:t>/BioinfoClass_Spring_2025</a:t>
            </a:r>
          </a:p>
        </p:txBody>
      </p:sp>
    </p:spTree>
    <p:extLst>
      <p:ext uri="{BB962C8B-B14F-4D97-AF65-F5344CB8AC3E}">
        <p14:creationId xmlns:p14="http://schemas.microsoft.com/office/powerpoint/2010/main" val="322252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902679-39F3-6C77-E77A-40717670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34D8F-A3E8-350E-4D60-8E4168616A28}"/>
              </a:ext>
            </a:extLst>
          </p:cNvPr>
          <p:cNvSpPr txBox="1"/>
          <p:nvPr/>
        </p:nvSpPr>
        <p:spPr>
          <a:xfrm>
            <a:off x="1035730" y="723624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Poll </a:t>
            </a:r>
          </a:p>
        </p:txBody>
      </p:sp>
    </p:spTree>
    <p:extLst>
      <p:ext uri="{BB962C8B-B14F-4D97-AF65-F5344CB8AC3E}">
        <p14:creationId xmlns:p14="http://schemas.microsoft.com/office/powerpoint/2010/main" val="173568556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7eec5c2-362f-41ec-ac3a-2c391fbc40eb" xsi:nil="true"/>
    <lcf76f155ced4ddcb4097134ff3c332f xmlns="3817fea5-0b2b-44d3-8c9e-c4974882ed0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F43B0354EFF4499B052672E1C9EDAC" ma:contentTypeVersion="15" ma:contentTypeDescription="Create a new document." ma:contentTypeScope="" ma:versionID="24957cc1ef7dd370b76a571aff5ec283">
  <xsd:schema xmlns:xsd="http://www.w3.org/2001/XMLSchema" xmlns:xs="http://www.w3.org/2001/XMLSchema" xmlns:p="http://schemas.microsoft.com/office/2006/metadata/properties" xmlns:ns2="3817fea5-0b2b-44d3-8c9e-c4974882ed0b" xmlns:ns3="27eec5c2-362f-41ec-ac3a-2c391fbc40eb" targetNamespace="http://schemas.microsoft.com/office/2006/metadata/properties" ma:root="true" ma:fieldsID="d1ea668a13c105727f67a218ba15431e" ns2:_="" ns3:_="">
    <xsd:import namespace="3817fea5-0b2b-44d3-8c9e-c4974882ed0b"/>
    <xsd:import namespace="27eec5c2-362f-41ec-ac3a-2c391fbc40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17fea5-0b2b-44d3-8c9e-c4974882ed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98a23407-3486-42cf-ae1c-b1895a0eda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eec5c2-362f-41ec-ac3a-2c391fbc40eb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1569f1cc-cdca-412c-a3a3-cbce3a999cd3}" ma:internalName="TaxCatchAll" ma:showField="CatchAllData" ma:web="27eec5c2-362f-41ec-ac3a-2c391fbc40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0FC684-2B35-47AD-90DC-087008F02E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681781-16FF-47D3-BB1F-7DE4D77508B2}">
  <ds:schemaRefs>
    <ds:schemaRef ds:uri="27eec5c2-362f-41ec-ac3a-2c391fbc40eb"/>
    <ds:schemaRef ds:uri="3817fea5-0b2b-44d3-8c9e-c4974882ed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3A5AA7B-179D-4301-8F64-409B2303B7C9}">
  <ds:schemaRefs>
    <ds:schemaRef ds:uri="27eec5c2-362f-41ec-ac3a-2c391fbc40eb"/>
    <ds:schemaRef ds:uri="3817fea5-0b2b-44d3-8c9e-c4974882ed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Title Slide</vt:lpstr>
      <vt:lpstr>Text Slide</vt:lpstr>
      <vt:lpstr>Bioinformatics @ Wistar</vt:lpstr>
      <vt:lpstr>Wistar Institute Bioinformatics Team</vt:lpstr>
      <vt:lpstr>Bioinformatics pipelines:</vt:lpstr>
      <vt:lpstr>Example of RNA-seq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Georgie Constantinescu</dc:creator>
  <cp:revision>1</cp:revision>
  <dcterms:created xsi:type="dcterms:W3CDTF">2022-10-05T20:56:40Z</dcterms:created>
  <dcterms:modified xsi:type="dcterms:W3CDTF">2026-01-06T19:26:47Z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0x0101003EF43B0354EFF4499B052672E1C9EDAC</vt:lpwstr>
  </property>
</Properties>
</file>